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hpIaRK2hNzc89OiOeb+ohv6UXx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8" name="Google Shape;20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7" name="Google Shape;217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185e869e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185e869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c185e869e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" id="17" name="Google Shape;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" id="18" name="Google Shape;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1828800" y="4724400"/>
            <a:ext cx="8534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type="ctrTitle"/>
          </p:nvPr>
        </p:nvSpPr>
        <p:spPr>
          <a:xfrm>
            <a:off x="3454400" y="2209800"/>
            <a:ext cx="8534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0" type="dt"/>
          </p:nvPr>
        </p:nvSpPr>
        <p:spPr>
          <a:xfrm>
            <a:off x="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1" type="ftr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3586163" y="-1768474"/>
            <a:ext cx="5113338" cy="1161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/>
          <p:nvPr>
            <p:ph type="title"/>
          </p:nvPr>
        </p:nvSpPr>
        <p:spPr>
          <a:xfrm rot="5400000">
            <a:off x="7234502" y="1841766"/>
            <a:ext cx="6596063" cy="2912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" type="body"/>
          </p:nvPr>
        </p:nvSpPr>
        <p:spPr>
          <a:xfrm rot="5400000">
            <a:off x="1305719" y="-971284"/>
            <a:ext cx="6596063" cy="85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2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2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" type="body"/>
          </p:nvPr>
        </p:nvSpPr>
        <p:spPr>
          <a:xfrm>
            <a:off x="334434" y="1482725"/>
            <a:ext cx="5706533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9pPr>
          </a:lstStyle>
          <a:p/>
        </p:txBody>
      </p:sp>
      <p:sp>
        <p:nvSpPr>
          <p:cNvPr id="38" name="Google Shape;38;p25"/>
          <p:cNvSpPr txBox="1"/>
          <p:nvPr>
            <p:ph idx="2" type="body"/>
          </p:nvPr>
        </p:nvSpPr>
        <p:spPr>
          <a:xfrm>
            <a:off x="6244167" y="1482725"/>
            <a:ext cx="5706533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9pPr>
          </a:lstStyle>
          <a:p/>
        </p:txBody>
      </p:sp>
      <p:sp>
        <p:nvSpPr>
          <p:cNvPr id="39" name="Google Shape;39;p25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47" name="Google Shape;47;p2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9pPr>
          </a:lstStyle>
          <a:p/>
        </p:txBody>
      </p:sp>
      <p:sp>
        <p:nvSpPr>
          <p:cNvPr id="48" name="Google Shape;48;p26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9pPr>
          </a:lstStyle>
          <a:p/>
        </p:txBody>
      </p:sp>
      <p:sp>
        <p:nvSpPr>
          <p:cNvPr id="63" name="Google Shape;63;p2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64" name="Google Shape;64;p29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" id="10" name="Google Shape;10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1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0" type="dt"/>
          </p:nvPr>
        </p:nvSpPr>
        <p:spPr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1" type="ftr"/>
          </p:nvPr>
        </p:nvSpPr>
        <p:spPr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ntel.com/content/www/us/en/software/programmable/quartus-prime/download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730829" y="5108122"/>
            <a:ext cx="8534400" cy="582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NCKU CSIE DICLAB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3454400" y="2209800"/>
            <a:ext cx="8534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數位</a:t>
            </a:r>
            <a:r>
              <a:rPr lang="en-US"/>
              <a:t>IC設計 Tool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安裝</a:t>
            </a:r>
            <a:r>
              <a:rPr lang="en-US"/>
              <a:t>&amp;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作業模擬教學</a:t>
            </a:r>
            <a:endParaRPr/>
          </a:p>
        </p:txBody>
      </p:sp>
    </p:spTree>
  </p:cSld>
  <p:clrMapOvr>
    <a:masterClrMapping/>
  </p:clrMapOvr>
  <p:transition spd="slow" p14:dur="2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79" name="Google Shape;179;p10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5: Installation</a:t>
            </a: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20" y="2142985"/>
            <a:ext cx="5692911" cy="454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777" y="2142985"/>
            <a:ext cx="5683023" cy="454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4654057" y="6284848"/>
            <a:ext cx="846858" cy="4354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4654057" y="5915516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Click</a:t>
            </a:r>
            <a:endParaRPr/>
          </a:p>
        </p:txBody>
      </p:sp>
      <p:sp>
        <p:nvSpPr>
          <p:cNvPr id="184" name="Google Shape;184;p10"/>
          <p:cNvSpPr/>
          <p:nvPr/>
        </p:nvSpPr>
        <p:spPr>
          <a:xfrm>
            <a:off x="334963" y="2939143"/>
            <a:ext cx="4319093" cy="69668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153014" y="3635828"/>
            <a:ext cx="26829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Set installation path</a:t>
            </a:r>
            <a:endParaRPr/>
          </a:p>
        </p:txBody>
      </p:sp>
      <p:sp>
        <p:nvSpPr>
          <p:cNvPr id="186" name="Google Shape;186;p10"/>
          <p:cNvSpPr/>
          <p:nvPr/>
        </p:nvSpPr>
        <p:spPr>
          <a:xfrm>
            <a:off x="10517828" y="6284848"/>
            <a:ext cx="846858" cy="4354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10517828" y="5915516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Click</a:t>
            </a:r>
            <a:endParaRPr/>
          </a:p>
        </p:txBody>
      </p:sp>
      <p:sp>
        <p:nvSpPr>
          <p:cNvPr id="188" name="Google Shape;188;p10"/>
          <p:cNvSpPr/>
          <p:nvPr/>
        </p:nvSpPr>
        <p:spPr>
          <a:xfrm>
            <a:off x="6577198" y="3243943"/>
            <a:ext cx="2008001" cy="761217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6368418" y="3988502"/>
            <a:ext cx="2915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Check available disk space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257" y="2082800"/>
            <a:ext cx="5945147" cy="4698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96" name="Google Shape;196;p11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5: Installation</a:t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7578685" y="6410585"/>
            <a:ext cx="846858" cy="4354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7694177" y="6041253"/>
            <a:ext cx="6158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"/>
          <p:cNvSpPr txBox="1"/>
          <p:nvPr>
            <p:ph idx="1" type="subTitle"/>
          </p:nvPr>
        </p:nvSpPr>
        <p:spPr>
          <a:xfrm>
            <a:off x="1828800" y="4724400"/>
            <a:ext cx="8534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4" name="Google Shape;204;p12"/>
          <p:cNvSpPr txBox="1"/>
          <p:nvPr>
            <p:ph type="ctrTitle"/>
          </p:nvPr>
        </p:nvSpPr>
        <p:spPr>
          <a:xfrm>
            <a:off x="3454400" y="2209800"/>
            <a:ext cx="8534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 b="14266" l="0" r="0" t="0"/>
          <a:stretch/>
        </p:blipFill>
        <p:spPr>
          <a:xfrm>
            <a:off x="2274718" y="2887662"/>
            <a:ext cx="7736225" cy="37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12" name="Google Shape;212;p13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1: Run modelsim.exe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Your installation path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Ex: C:\intelFPGA\20.1\modelsim_ase\win32aloem\modelsim.exe</a:t>
            </a:r>
            <a:endParaRPr/>
          </a:p>
        </p:txBody>
      </p:sp>
      <p:sp>
        <p:nvSpPr>
          <p:cNvPr id="213" name="Google Shape;213;p13"/>
          <p:cNvSpPr/>
          <p:nvPr/>
        </p:nvSpPr>
        <p:spPr>
          <a:xfrm>
            <a:off x="3149600" y="3889828"/>
            <a:ext cx="3214914" cy="304801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20" name="Google Shape;220;p14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2: Create a new project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File -&gt; New -&gt; Project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Click “Browse…”</a:t>
            </a:r>
            <a:endParaRPr/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 b="36292" l="13918" r="70563" t="15557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2" name="Google Shape;222;p14"/>
          <p:cNvSpPr/>
          <p:nvPr/>
        </p:nvSpPr>
        <p:spPr>
          <a:xfrm>
            <a:off x="3178523" y="4373189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14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224" name="Google Shape;224;p14"/>
            <p:cNvPicPr preferRelativeResize="0"/>
            <p:nvPr/>
          </p:nvPicPr>
          <p:blipFill rotWithShape="1">
            <a:blip r:embed="rId4">
              <a:alphaModFix/>
            </a:blip>
            <a:srcRect b="19767" l="33834" r="31440" t="32909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14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6" name="Google Shape;226;p14"/>
            <p:cNvCxnSpPr>
              <a:stCxn id="225" idx="7"/>
              <a:endCxn id="224" idx="0"/>
            </p:cNvCxnSpPr>
            <p:nvPr/>
          </p:nvCxnSpPr>
          <p:spPr>
            <a:xfrm flipH="1" rot="10800000">
              <a:off x="8002446" y="2729601"/>
              <a:ext cx="805800" cy="63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7" name="Google Shape;227;p14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The name of your project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9" name="Google Shape;229;p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0" name="Google Shape;230;p14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The location of your project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Click here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3" name="Google Shape;23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3039" y="3178679"/>
            <a:ext cx="3353315" cy="247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/>
          <p:nvPr/>
        </p:nvSpPr>
        <p:spPr>
          <a:xfrm>
            <a:off x="7701874" y="4373189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file path should be ALL ENGLISH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41" name="Google Shape;241;p15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2:  Add the files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Select all the .v files including the testbench 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Verilog code could be stored in any location , “add existing file” would refer to the file location automatically .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Remember to put the test data and golden data at the same directory of the testbench file. </a:t>
            </a:r>
            <a:endParaRPr/>
          </a:p>
          <a:p>
            <a:pPr indent="-101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 </a:t>
            </a:r>
            <a:endParaRPr/>
          </a:p>
        </p:txBody>
      </p:sp>
      <p:pic>
        <p:nvPicPr>
          <p:cNvPr id="242" name="Google Shape;2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63" y="3710354"/>
            <a:ext cx="313372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/>
          <p:nvPr/>
        </p:nvSpPr>
        <p:spPr>
          <a:xfrm>
            <a:off x="2304455" y="6008150"/>
            <a:ext cx="515621" cy="39777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2012981" y="6323784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0449" y="3862753"/>
            <a:ext cx="30670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/>
          <p:nvPr/>
        </p:nvSpPr>
        <p:spPr>
          <a:xfrm>
            <a:off x="5434148" y="4407175"/>
            <a:ext cx="991014" cy="55748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326592" y="4882515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3587467" y="4916223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2878" y="3776863"/>
            <a:ext cx="4617822" cy="24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/>
          <p:nvPr/>
        </p:nvSpPr>
        <p:spPr>
          <a:xfrm>
            <a:off x="6855315" y="4813702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8956766" y="4153696"/>
            <a:ext cx="991014" cy="55748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8849210" y="4629036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10596302" y="4779397"/>
            <a:ext cx="670774" cy="55748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59" name="Google Shape;259;p16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3 : Start coding…</a:t>
            </a:r>
            <a:endParaRPr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262" y="2419350"/>
            <a:ext cx="78581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66" name="Google Shape;266;p17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4: Compile &amp; Start simulation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Compile -&gt; Simulate -&gt; Start Simulation-&gt;work-&gt;</a:t>
            </a:r>
            <a:r>
              <a:rPr lang="en-US">
                <a:solidFill>
                  <a:srgbClr val="FF0000"/>
                </a:solidFill>
              </a:rPr>
              <a:t>testbench file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67" name="Google Shape;267;p17"/>
          <p:cNvPicPr preferRelativeResize="0"/>
          <p:nvPr/>
        </p:nvPicPr>
        <p:blipFill rotWithShape="1">
          <a:blip r:embed="rId3">
            <a:alphaModFix/>
          </a:blip>
          <a:srcRect b="7046" l="0" r="0" t="0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68" name="Google Shape;268;p17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7"/>
          <p:cNvPicPr preferRelativeResize="0"/>
          <p:nvPr/>
        </p:nvPicPr>
        <p:blipFill rotWithShape="1">
          <a:blip r:embed="rId4">
            <a:alphaModFix/>
          </a:blip>
          <a:srcRect b="50363" l="13319" r="72069" t="13110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/>
          <p:nvPr/>
        </p:nvSpPr>
        <p:spPr>
          <a:xfrm>
            <a:off x="4953981" y="3361399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975" y="3502805"/>
            <a:ext cx="3652876" cy="331134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/>
          <p:nvPr/>
        </p:nvSpPr>
        <p:spPr>
          <a:xfrm>
            <a:off x="7599917" y="5399091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79" name="Google Shape;279;p18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4: Start simulation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Check +notimingchecks</a:t>
            </a:r>
            <a:endParaRPr/>
          </a:p>
        </p:txBody>
      </p:sp>
      <p:pic>
        <p:nvPicPr>
          <p:cNvPr id="280" name="Google Shape;2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2510155"/>
            <a:ext cx="4343400" cy="3876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8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287" name="Google Shape;287;p19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5 : Simulation </a:t>
            </a:r>
            <a:endParaRPr/>
          </a:p>
        </p:txBody>
      </p:sp>
      <p:pic>
        <p:nvPicPr>
          <p:cNvPr id="288" name="Google Shape;288;p19"/>
          <p:cNvPicPr preferRelativeResize="0"/>
          <p:nvPr/>
        </p:nvPicPr>
        <p:blipFill rotWithShape="1">
          <a:blip r:embed="rId3">
            <a:alphaModFix/>
          </a:blip>
          <a:srcRect b="51635" l="649" r="78475" t="0"/>
          <a:stretch/>
        </p:blipFill>
        <p:spPr>
          <a:xfrm>
            <a:off x="480712" y="2375655"/>
            <a:ext cx="5106796" cy="33274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89" name="Google Shape;289;p19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/>
          <p:nvPr/>
        </p:nvSpPr>
        <p:spPr>
          <a:xfrm>
            <a:off x="3818774" y="2917967"/>
            <a:ext cx="1515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’Run -All’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726" y="1522821"/>
            <a:ext cx="3157681" cy="507324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/>
          <p:nvPr/>
        </p:nvSpPr>
        <p:spPr>
          <a:xfrm>
            <a:off x="5777607" y="3888436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6920" y="3799781"/>
            <a:ext cx="2115267" cy="122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/>
          <p:nvPr/>
        </p:nvSpPr>
        <p:spPr>
          <a:xfrm>
            <a:off x="10951029" y="4680857"/>
            <a:ext cx="776514" cy="346301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10686703" y="5027158"/>
            <a:ext cx="1305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’否(N)’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9527668" y="5608204"/>
            <a:ext cx="25545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*If you click ’是(Y)’, Modelsim will be closed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simulation process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The simulation process and the necessary tools in this class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The tools can be downloaded from 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https://www.intel.com/content/www/us/en/software/programmable/quartus-prime/download.html#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simulation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 Level simulation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2"/>
          <p:cNvCxnSpPr>
            <a:endCxn id="99" idx="1"/>
          </p:cNvCxnSpPr>
          <p:nvPr/>
        </p:nvCxnSpPr>
        <p:spPr>
          <a:xfrm>
            <a:off x="3868008" y="2784348"/>
            <a:ext cx="69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" name="Google Shape;102;p2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" name="Google Shape;103;p2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Quartus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045154" y="1975757"/>
            <a:ext cx="2237013" cy="190227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185e869e1_0_0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303" name="Google Shape;303;g2c185e869e1_0_0"/>
          <p:cNvSpPr txBox="1"/>
          <p:nvPr>
            <p:ph idx="1" type="body"/>
          </p:nvPr>
        </p:nvSpPr>
        <p:spPr>
          <a:xfrm>
            <a:off x="334963" y="1482725"/>
            <a:ext cx="11615700" cy="511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Step 5 : Simulation</a:t>
            </a:r>
            <a:endParaRPr/>
          </a:p>
          <a:p>
            <a:pPr indent="-349250" lvl="1" marL="74295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type “-onfinish stop” in Options (optional) </a:t>
            </a:r>
            <a:endParaRPr/>
          </a:p>
          <a:p>
            <a:pPr indent="-349250" lvl="1" marL="74295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This will prevent “Finish Vsim” hint dialog</a:t>
            </a:r>
            <a:br>
              <a:rPr lang="en-US"/>
            </a:br>
            <a:r>
              <a:rPr lang="en-US"/>
              <a:t>from appearing.</a:t>
            </a:r>
            <a:endParaRPr/>
          </a:p>
        </p:txBody>
      </p:sp>
      <p:pic>
        <p:nvPicPr>
          <p:cNvPr id="304" name="Google Shape;304;g2c185e869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025" y="1542525"/>
            <a:ext cx="4668573" cy="51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185e869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225" y="3777675"/>
            <a:ext cx="3783700" cy="225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g2c185e869e1_0_0"/>
          <p:cNvCxnSpPr/>
          <p:nvPr/>
        </p:nvCxnSpPr>
        <p:spPr>
          <a:xfrm>
            <a:off x="1450825" y="3825950"/>
            <a:ext cx="3697800" cy="2185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g2c185e869e1_0_0"/>
          <p:cNvCxnSpPr/>
          <p:nvPr/>
        </p:nvCxnSpPr>
        <p:spPr>
          <a:xfrm flipH="1" rot="10800000">
            <a:off x="1450825" y="3863400"/>
            <a:ext cx="3672600" cy="2148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Simulation by ModelSim</a:t>
            </a:r>
            <a:endParaRPr/>
          </a:p>
        </p:txBody>
      </p:sp>
      <p:sp>
        <p:nvSpPr>
          <p:cNvPr id="313" name="Google Shape;313;p20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6 : Show waveform</a:t>
            </a:r>
            <a:endParaRPr/>
          </a:p>
        </p:txBody>
      </p:sp>
      <p:pic>
        <p:nvPicPr>
          <p:cNvPr id="314" name="Google Shape;314;p20"/>
          <p:cNvPicPr preferRelativeResize="0"/>
          <p:nvPr/>
        </p:nvPicPr>
        <p:blipFill rotWithShape="1">
          <a:blip r:embed="rId3">
            <a:alphaModFix/>
          </a:blip>
          <a:srcRect b="38164" l="543" r="85759" t="240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 rotWithShape="1">
          <a:blip r:embed="rId4">
            <a:alphaModFix/>
          </a:blip>
          <a:srcRect b="37998" l="12089" r="63078" t="17422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4785083" y="2814371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have to “restart” before a new simulation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1314" y="5161806"/>
            <a:ext cx="7059386" cy="14953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1828800" y="4724400"/>
            <a:ext cx="8534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3"/>
          <p:cNvSpPr txBox="1"/>
          <p:nvPr>
            <p:ph type="ctrTitle"/>
          </p:nvPr>
        </p:nvSpPr>
        <p:spPr>
          <a:xfrm>
            <a:off x="3299012" y="2209800"/>
            <a:ext cx="8689788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38746" l="0" r="0" t="0"/>
          <a:stretch/>
        </p:blipFill>
        <p:spPr>
          <a:xfrm>
            <a:off x="1693232" y="2050414"/>
            <a:ext cx="9618335" cy="439275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1: Register and sign in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7922008" y="2050414"/>
            <a:ext cx="496278" cy="49967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7353937" y="1681082"/>
            <a:ext cx="4133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 to create an account and sign in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794" y="2092553"/>
            <a:ext cx="9784074" cy="450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28" name="Google Shape;128;p5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2: Click “ Download for Windows(free, no license required)“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7868307" y="4942113"/>
            <a:ext cx="3220607" cy="67491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0727097" y="4757447"/>
            <a:ext cx="1121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96" y="2169886"/>
            <a:ext cx="11433869" cy="418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3: Select software version (20.1.1)</a:t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3559404" y="3897032"/>
            <a:ext cx="1963281" cy="348621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4821916" y="3542504"/>
            <a:ext cx="2118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Select version 20.1.1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573" y="2086062"/>
            <a:ext cx="8955484" cy="45825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4: Download Modelsim setup execution file</a:t>
            </a:r>
            <a:endParaRPr b="1"/>
          </a:p>
        </p:txBody>
      </p:sp>
      <p:sp>
        <p:nvSpPr>
          <p:cNvPr id="147" name="Google Shape;147;p7"/>
          <p:cNvSpPr/>
          <p:nvPr/>
        </p:nvSpPr>
        <p:spPr>
          <a:xfrm>
            <a:off x="3681499" y="2494237"/>
            <a:ext cx="1478330" cy="61182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3736830" y="2139709"/>
            <a:ext cx="31794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Click the ‘Individual Files’ tab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2267884" y="4239239"/>
            <a:ext cx="4503029" cy="644817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6451001" y="3884711"/>
            <a:ext cx="23590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Download Modelsim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5: Installation</a:t>
            </a:r>
            <a:endParaRPr/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058" y="2267638"/>
            <a:ext cx="10159546" cy="409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and install Modelsim </a:t>
            </a:r>
            <a:endParaRPr/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Step 5: Installation</a:t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914" y="2148113"/>
            <a:ext cx="5697917" cy="453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4793" y="2148112"/>
            <a:ext cx="5701984" cy="453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444913" y="3026230"/>
            <a:ext cx="2189429" cy="4354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2634342" y="3059278"/>
            <a:ext cx="2368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Select starter edition</a:t>
            </a: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4654057" y="6284848"/>
            <a:ext cx="846858" cy="4354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4654057" y="5915516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Click</a:t>
            </a:r>
            <a:endParaRPr/>
          </a:p>
        </p:txBody>
      </p:sp>
      <p:sp>
        <p:nvSpPr>
          <p:cNvPr id="170" name="Google Shape;170;p9"/>
          <p:cNvSpPr/>
          <p:nvPr/>
        </p:nvSpPr>
        <p:spPr>
          <a:xfrm>
            <a:off x="6344793" y="5488289"/>
            <a:ext cx="3102770" cy="513367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6697729" y="6001656"/>
            <a:ext cx="2498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Accept the agreement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>
            <a:off x="10532342" y="6284848"/>
            <a:ext cx="846858" cy="4354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0532342" y="5915516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Click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2016-04-08T13:58:24Z</dcterms:created>
  <dc:creator>Lin</dc:creator>
</cp:coreProperties>
</file>